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1.62037" units="1/cm"/>
          <inkml:channelProperty channel="Y" name="resolution" value="32.13389" units="1/cm"/>
          <inkml:channelProperty channel="T" name="resolution" value="1" units="1/dev"/>
        </inkml:channelProperties>
      </inkml:inkSource>
      <inkml:timestamp xml:id="ts0" timeString="2018-11-28T16:05:40.22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29443 10840 0,'25'0'125,"0"0"-47,0 0-31,-1 0-31,1 0-1,-25 24 1,0 1 15,0 0 1,0 0-17,25 24 16,-25-24 1,0 25-1,0-25 0,0 24-15,0-24 15,25 25 0,-25-25 1,0 24-1,25-24-31,-1-25 15,-24 50 17,0-26-1,0 26 16,0-25-16,25 0-15,-25-1-1,0 1 17,25 0-32,0-25 15,-25 25 1,25 0-1,-1 24 1,-24-24-16,25 0 16,-25 0-1,25-25 1,-25 24 0,25-24-16,0 25 31,-25 0 63,24-25-16,-24 25 109,25-25-77,0 0-79,0-25 0,0 25-31,-1-25 47,26 0-31,-25 1-1,0 24 1,24-25-1,-24-25-15,25 25 16,-25 1 15,-1 24-31,1-25 16,0 0 0,25 25-1,-50-25-15,24 25 16,1-25-16,0 1 15,25-1-15,-26-25 16,1 50-16,0-25 16,25 1-16,-26-1 15,26 0 1,-25-25 0,0 50-16,24-24 15,1-1 1,-25 0-16,-1 0 15,26 25-15,-25-25 16,0 25-16,24-49 16,-24 24-16,0 25 15,24-50-15,1 25 16,-25 25 0,25-24-16,-26-1 15,1 0 1,0 25-16,0 0 15,0-25-15,-1 25 16,26-25 0,-25 1-1,0 24-15,-1 0 16,-24-25 0,25 25-16,25-25 15,-50 0-15,25 25 16,-1 0-16,1-25 15,25 25 17,-50-24-1</inkml:trace>
  <inkml:trace contextRef="#ctx0" brushRef="#br0" timeOffset="2983.6839">30411 10815 0,'49'0'157,"-24"0"-142,0 25 1,0-25 0,-1 24-1,26 1 16,-25 0-31,0-25 32,-1 25-17,1 0 1,0-25-16,0 24 16,0 1-1,24 0 1,1 0-1,-50 0-15,25-25 16,24 49 0,1-24-1,-25 0 1,-1-25-16,-24 25 16,25 0-1,0-1-15,0-24 16,0 25-16,-1 0 15,26 0-15,0 0 16,-50-1-16,49-24 16,-24 25-16,25 25 15,-1-50 1,1 25 0,-25-1-16,0 1 31,-1 0-16,1-25 1,25 25 0,-25 0-16,-25-1 31,49 1-15,1 0-1,-25-25 16,-1 25-15,-24 0 31,50-25 0,-25 24 172,0-24-188,-25-49-16,24 24-15,1-25 32,-25 26-32,0-1 31,25-25-31,-25 25 31,25 1-31,0 24 16,-25-25-16,24 25 15,-24-25 1,0 0 0,50-24-1,-50 24 1,25 0-16,0 25 16,-1-25-1,1 0 16,-25 1 1,25-26-17,0 50 1,-25-50 15,25 25 0,-25 1-15,25-1 0,-25 0-16,24 25 15,1-25 1,-25-24 31,0 24-47,25 25 15,0 0 32,-25-25-15,25 25-1,-1 0-16,-24-25-15,25 0 16,0 1 78,0-1-32,0 25-62</inkml:trace>
  <inkml:trace contextRef="#ctx0" brushRef="#br0" timeOffset="8457.4386">30187 12303 0,'25'0'203,"0"0"-172,0 0 16,0 0 15,-25 25-15,24-25-15,-24 25-17,25 0-15,0-25 31,-25 24-31,50-24 32,-26 50-17,-24-25 1,25-25 0,-25 49-16,50-24 31,-50 0-16,25 0 1,-25 0 0,49 24 15,-49-24-15,25-25 15,0 50 0,0-26-15,-1 1 31,1 0 15,0 0-31,0-25-15,-25 49 0,25-24 15,-1 25 0,1-25 0,-25-1-15,0 1 0,25 0 15,25 25 0,-50-26 0,24-24 1,-24 25-1,0 0-16,0 0-15,25-25 47,-25 25-31,25-25 62,0 0 469,0 0-516,-1 0 16,1 0-31,0 0 15,-25-25-15,25 25-1,-25-25 1,0 0-1,25 25-15,-25-25 16,24 1-16,-24-1 16,25 25-16,-25-25 15,25 25 1,0-50 0,0 26-1,-25-26 16,25 50-31,-25-25 16,49-74-16,-24 74 31,-25 0-31,25 1 16,0-1 0,-1 25-1,-24-25-15,25 0 16,0 0-1,0 25 1,-25-24-16,25-1 31,-1 0-31,1 0 16,25 0 0,-25 1-1,-25-1 16,24 25-31,-24-25 16,25 0 0,0 0-16,0 1 78,-25-1-63,25 25 1,-25-25 15,24 25 1,1-25-1,0 25 0,-25-25 0,25 1-15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1.62037" units="1/cm"/>
          <inkml:channelProperty channel="Y" name="resolution" value="32.13389" units="1/cm"/>
          <inkml:channelProperty channel="T" name="resolution" value="1" units="1/dev"/>
        </inkml:channelProperties>
      </inkml:inkSource>
      <inkml:timestamp xml:id="ts0" timeString="2018-11-28T16:06:10.72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30212 9327 0,'-25'0'219,"0"24"-203,1 1 15,-1 0-31,0 25 15,0-26 1,0 1 0,1 0-1,-1 0 1,25 0 0,0-1-16,-25 1 15,0 0 1,25 0-1,-25 0-15,1-1 16,-1 1 0,0 0-16,25 0 15,-25 24-15,0-24 16,1 0 0,-1 25 15,0-26-16,0 1 17,0 0-17,1 0 1,-1 0 0,0-25 30,-25 49-14</inkml:trace>
  <inkml:trace contextRef="#ctx0" brushRef="#br0" timeOffset="1296.3299">30634 9302 0,'25'0'15,"-25"49"142,0 1-157,0 0 15,0-26 1,0 26 0,0-25-16,0 24 15,0 1 1,-25-25-16,25 0 15,0-1 1,0 1 0,-25 25-1,25-25 1,0-1 0,-25-24-1,25 25-15,0 0 16,0 0-1,0 0 1,0 24 0,0-24-1,-25-25 1,25 25-16,0 0 31,-24 0-31,24-1 16,0 1 15,-25 0-15,25 0 46</inkml:trace>
  <inkml:trace contextRef="#ctx0" brushRef="#br0" timeOffset="2856.1782">31304 9327 0,'24'24'109,"1"1"-93,0 0-1,-25 0-15,25 0 16,-25-1-16,25 51 15,-25-50 1,24-25-16,-24 49 16,0 1-1,25-50 1,-25 25 0,25-1-1,-25 26 1,25-25-1,-25 0 17,0-1-17,0 1 1,0 25-16,25-25 16,-1 24-1,-24-24 1,25 50-1,0-51 1,-25 1-16,25-25 16,-25 25-1,25-25 1,-25 25-16,24-25 31,1 0-15,0 25 31</inkml:trace>
  <inkml:trace contextRef="#ctx0" brushRef="#br0" timeOffset="4655.6758">31775 9252 0,'25'-25'63,"-1"25"-32,1 0-15,0 0-16,25 25 15,-26 25 1,1-50-16,0 49 16,0-24-16,0 0 15,-1 0 1,1 0 0,0-1-1,0-24 1,0 25-1,-1 0 17,-24 0-32,25-25 15,0 25-15,-25-1 16,25 1-16,-25 25 16,25-50-16,0 25 15,-1 24 16,1-49-31,0 25 16,0 0 0,-25 0-1,25-1 1,-25 1 0,24-25-1,-24 25 1,25 0-1,-25 0 1,0 24 0,25-49-1,-25 25 17,25 0 61,-25 25 189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7680" units="cm"/>
          <inkml:channel name="Y" type="integer" max="4320" units="cm"/>
          <inkml:channel name="T" type="integer" max="2.14748E9" units="dev"/>
        </inkml:traceFormat>
        <inkml:channelProperties>
          <inkml:channelProperty channel="X" name="resolution" value="150.82483" units="1/cm"/>
          <inkml:channelProperty channel="Y" name="resolution" value="151.04895" units="1/cm"/>
          <inkml:channelProperty channel="T" name="resolution" value="1" units="1/dev"/>
        </inkml:channelProperties>
      </inkml:inkSource>
      <inkml:timestamp xml:id="ts0" timeString="2018-12-05T15:08:42.63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18045 16492 0,'0'0'0,"0"-31"16,0 23-1,0-1-15,0 0 16,0 5-16,0 4 15,0-9-15,0-4 16,0 13 0,0 0-16,0-14 15,0 6-15,0-6 16,0-8-16,0 9 16,0-9-1,0 0-15,0 0 16,0 4-16,0-4 15,0 0 1,0-4-16,0 8 16,0-4-16,0 0 15,0-9-15,0 9 16,0-9 0,0 5-16,0 4 15,0-9-15,0 0 16,0-18-1,0 14-15,-5 4 16,5 14-16,0-19 16,22 10-16,0-5 15,-4 0 1,4 9-16,0-13 16,0 4-16,-4-13 15,4 13-15,-22 0 16,0 13-1,0-17-15,0 4 16,4 9-16,18-9 16,0 14-1,0-5-15,-4 0 16,4-9-16,0 9 16,0-14-16,-13 10 15,-9 4 1,22 4-16,0-4 15,-4 0-15,4 13 16,-4-13 0,4 18-16,17-27 15,10 13-15,-27-4 16,-4 0-16,4 5 16,22-14-1,-5 9-15,6 0 16,-28 0-16,27 4 15,-8-4 1,8 0-16,-5 0 16,-17 13-16,23 0 15,-6-13-15,5 13 16,-26-4 0,26 4-16,-4 1 15,0-6-15,8 6 16,-17-6-1,9 14-15,4 0 16,-4 0-16,-18 0 16,17 0-16,5 0 15,-4 0 1,-5 0-16,-4 0 16,9 0-16,0 0 15,8 14-15,-30-6 16,8 6-1,-4 3-15,9-4 16,-4-4-16,-5 0 16,-5 4-1,6-13-15,-1 9 16,0 13-16,-5-13 16,5 9-16,0 4 15,1-5 1,-6 5-16,5 9 15,0 0-15,0-9 16,5 0 0,-18 0-16,-9-4 15,0 4-15,8 22 16,6-13-16,8-9 16,-5-4-1,5 4-15,1 22 16,-1-5-16,-5 10 15,-4-31 1,-4 12-16,-9 10 16,0 0-16,0 4 15,0-22-15,0 18 16,5 4 0,-5-5-16,9-3 15,4-10-15,9 18 16,-5-4-1,6 4-15,-1-22 16,0 9-16,-9 13 16,5 5-16,-10-23 15,-8-4 1,0 9-16,0 9 16,0 4-16,0-13 15,0-9-15,0 9 16,0-1-1,0 14-15,0-13 16,0-13-16,0 4 16,0 0-1,0 0-15,0-13 16,0 17-16,0-17 16,0 4-16,0-4 15,0 0 1,0 4-16,0-4 15,0 0-15,0-9 16,0 0 0,0 0-16,0 0 15,0-9-15,0 0 16,0-4-16,0 4 16,0 0-1,0-4-15,9 4 16,13-4-16,0 13 15,0 0-15,-4 0 16,4 0 0,0-13-16,0-9 15,-9 0-15,-13 4 16,0-4 0,0 0-16,0-9 15,9-17-15,9 21 16,4 10-16,0-5 15,0-23 1,-4 6-16,4-5 16,0 13-16,-13 0 15,-9-9 1,0-8-16,0 8 16,13 18-16,5-22 15,-1 4-15,5-4 16,0 13-1,-4-4-15,4-5 16,0 1-16,-13-1 16,4 18-16,5-22 15,4 4 1,0-4-16,0 13 16,-4 14-16,4-6 15,4-25 1,18 13-16,-26 13 15,0 0-15,4 4 16,0-4 0,-5 0-16,19 0 15,-6-5-15,-12 10 16,4-5-16,0 0 16,0 0-1,9 4-15,0-4 16,-4 0-16,-5 22 15,0 0-15,-5 0 16,5 0 0,22 0-16,-13 0 15,5 0-15,-14 0 16,0-9 0,9 0-16,8-4 15,5 4-15,-26 0 16,4-4-16,9 4 15,-4 0 1,17 9-16,-13 0 16,-9 0-16,0 9 15,9 0 1,8 0-16,-8 4 16,0-4-16,-9 4 15,0-4-15,0 0 16,14-9-1,-14 0-15,0 0 16,-5 0-16,5 0 16,0 0-1,0 0-15,-4 0 16,4 0-16,-4 22 16,-9 0-16,4-4 15,5 4 1,4 0-16,0-5 15,0 5-15,-9 0 16,-9-8-16,10 3 16,-1 5-1,-9 0-15,14 0 16,-9-4-16,0 4 16,4 0-1,4 13-15,1-13 16,13 1-16,-22-10 15,0 9-15,4 0 16,-4 18 0,-1 4-16,-8-22 15,0-5-15,0 5 16,0 9 0,5 13-16,-5-4 15,0-18-15,0 0 16,0-4-16,13 26 15,-4-4 1,0-5-16,4-18 16,-4 5-16,4 18 15,-4 4 1,0 5-16,-9-32 16,0 5-16,0 9 15,0 13-15,0-4 16,0-18-1,0 0-15,0-4 16,0 8-16,0 23 16,0-18-1,0-9-15,0 0 16,0-5-16,0 5 16,0 1-16,0 3 15,0-17 1,0 4-16,0-4 15,0 13-15,0-4 16,0 4 0,0-5-16,0-8 15,0 4-15,0-4 16,0-9-16,0 0 16,0-9-1,0-4-15,0 4 16,0 0-16,0 1 15,0-14-15,0 13 16,0-13 0,0 13-16,0 0 15,0-4-15,0 4 16,0-4 0,0 13-16,0-22 15,0 0-15,0 0 16,0 0-16,0 4 15,13-4 1,-4-9-16,0-13 16,4 17-16,-4 14 15,4-9 1,-4 0-16,0-18 16,-9-4-16,-5 13 15,5 9-15,13 5 16,-4-32-1,0 1-15,9 12 16,-1 14-16,1-8 16,4-10-1,0-4-15,-13 4 16,13 18-16,0-13 16,9-9-16,-9 8 15,-4 6 1,4 7-16,0 1 15,0-17-15,4-5 16,-13 13 0,10 9-16,-1 4 15,0-4-15,-5 0 16,14 0-16,4 9 16,-4-9-1,0 4-15,-9 0 16,-4-4-16,13 0 15,4 0-15,-8 5 16,3 3 0,-7 14-16,7 0 15,1-8-15,9-1 16,-9-4 0,9-14-16,-18 9 15,9-4-15,8 0 16,-8 0-16,0 13 15,-13 1 1,13-6-16,-1 14 16,15 0-16,-15 0 15,-8 0 1,1 0-16,7 0 16,1 0-16,0 0 15,4 0-15,-12 0 16,-1 0-1,8 0-15,1 0 16,0 0-16,0 0 16,-13 0-1,4 0-15,9 0 16,0 0-16,-9 0 16,9 0-16,-9 0 15,-5 0 1,19 0-16,-6 0 15,-12 0-15,17 0 16,1 0-16,-14 0 16,-5 14-1,5-6-15,-8 1 16,3 5-16,5 3 16,-13 5-1,13-4-15,0 8 16,-4-17-16,4 4 15,0-4-15,-4 0 16,8-9 0,-8 0-16,4 13 15,-4-4-15,8 13 16,-8 0 0,-1-4-16,5 4 15,5 0-15,-5 0 16,-13-9-16,13 14 15,0-5 1,-4 0-16,4-5 16,-14 5-16,6 0 15,8 9-15,-5 0 16,-3 0 0,-6-9-16,1 5 15,4 3-15,-4 15 16,13-6-1,-13-4-15,4-12 16,-4 21-16,0-5 16,4-8-1,-4-4-15,4 3 16,-13 19-16,0-9 16,0 8-16,0-26 15,0 18 1,0 4-16,0-9 15,0-4-15,0-9 16,0 0 0,0 22-16,0 0 15,0-21-15,0-6 16,5 5-16,-5 0 16,-13 0-1,-1 0-15,1-22 16,9 9-16,-10 0 15,6 13-15,-6 0 16,10-4 0,4 4-16,0 0 15,0 0-15,0-13 16,0 0 0,0-9-16,0 0 15,0 0-15,0 0 16,0 0-16,0 0 15,0 0 1,0 0-16,0 0 16,0 0-16,0 0 15,0 0-15,0 0 16,0 0 0,0-9-16,0 0 15,0-4-15,0 4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7680" units="cm"/>
          <inkml:channel name="Y" type="integer" max="4320" units="cm"/>
          <inkml:channel name="T" type="integer" max="2.14748E9" units="dev"/>
        </inkml:traceFormat>
        <inkml:channelProperties>
          <inkml:channelProperty channel="X" name="resolution" value="150.82483" units="1/cm"/>
          <inkml:channelProperty channel="Y" name="resolution" value="151.04895" units="1/cm"/>
          <inkml:channelProperty channel="T" name="resolution" value="1" units="1/dev"/>
        </inkml:channelProperties>
      </inkml:inkSource>
      <inkml:timestamp xml:id="ts0" timeString="2018-12-05T15:09:55.786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27107 14706 0,'0'0'16,"0"0"-16,0 0 16,0 0-16,0 0 15,0 14-15,0 3 16,0 5 0,13 5-16,4 17 15,6-4-15,-1 17 16,0 0-1,-5-4-15,27 9 16,-4 8-16,-5 1 16,-17 13-16,4 0 15,22-1 1,-4-3-16,0 21 16,-9-17-16,-1 0 15,15 8 1,-6-30-16,5 0 15,-26-9-15,4-14 16,0-8-16,-13-4 16,9-14-1,-18-13-15,0 0 16,0 0-16,0 0 16,0 0-1,0-26-15,0 8 16,0-4-16,0-22 15,0 4-15,17-17 16,5-14 0,0-17-16,0 13 15,18-31-15,4-4 16,-4 4 0,17-13-16,-4-13 15,9-9-15,13-9 16,13-5-16,93-193 15,-128 247 1,40-89-16,66-101 16,-49 75-16,5 9 15,-10 13 1,10-5-16,-62 115 16,57-96-16,-17 16 15,-58 103-15,49-76 16,0 22-1,-22 14-15,-9 17 16,-5 5-16,-21 26 16,-10 13-16,5 5 15,-8 17 1,-14 5-16,0 13 16,0 0-16,0 0 15,0 0 1,0 0-16,0 0 15,0 0-15,0 0 16,0 0 0,0 0-16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F1917-DBF6-4103-B93A-0424E6D4EC45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3D39E-D5AD-4BC6-B5B7-26D216CBD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132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F1917-DBF6-4103-B93A-0424E6D4EC45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3D39E-D5AD-4BC6-B5B7-26D216CBD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689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F1917-DBF6-4103-B93A-0424E6D4EC45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3D39E-D5AD-4BC6-B5B7-26D216CBD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913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F1917-DBF6-4103-B93A-0424E6D4EC45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3D39E-D5AD-4BC6-B5B7-26D216CBD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207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F1917-DBF6-4103-B93A-0424E6D4EC45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3D39E-D5AD-4BC6-B5B7-26D216CBD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5130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F1917-DBF6-4103-B93A-0424E6D4EC45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3D39E-D5AD-4BC6-B5B7-26D216CBD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368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F1917-DBF6-4103-B93A-0424E6D4EC45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3D39E-D5AD-4BC6-B5B7-26D216CBD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979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F1917-DBF6-4103-B93A-0424E6D4EC45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3D39E-D5AD-4BC6-B5B7-26D216CBD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118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F1917-DBF6-4103-B93A-0424E6D4EC45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3D39E-D5AD-4BC6-B5B7-26D216CBD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484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F1917-DBF6-4103-B93A-0424E6D4EC45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3D39E-D5AD-4BC6-B5B7-26D216CBD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1265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F1917-DBF6-4103-B93A-0424E6D4EC45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3D39E-D5AD-4BC6-B5B7-26D216CBD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642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F1917-DBF6-4103-B93A-0424E6D4EC45}" type="datetimeFigureOut">
              <a:rPr lang="en-GB" smtClean="0"/>
              <a:t>04/09/2019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3D39E-D5AD-4BC6-B5B7-26D216CBD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9838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customXml" Target="../ink/ink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customXml" Target="../ink/ink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18011"/>
            <a:ext cx="9144000" cy="1184774"/>
          </a:xfrm>
        </p:spPr>
        <p:txBody>
          <a:bodyPr/>
          <a:lstStyle/>
          <a:p>
            <a:r>
              <a:rPr lang="en-GB" u="sng" dirty="0" smtClean="0"/>
              <a:t>Language of Addition</a:t>
            </a:r>
            <a:endParaRPr lang="en-GB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82244"/>
            <a:ext cx="2512423" cy="4235677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Altogether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Count 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More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And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Increase by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Join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817326" y="1995306"/>
            <a:ext cx="2512423" cy="4235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Add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Combine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Plus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Total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3200" dirty="0" smtClean="0"/>
              <a:t>Sum of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698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4149" y="0"/>
            <a:ext cx="9144000" cy="1184774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/>
            </a:r>
            <a:br>
              <a:rPr lang="en-GB" u="sng" dirty="0" smtClean="0"/>
            </a:br>
            <a:r>
              <a:rPr lang="en-GB" u="sng" dirty="0" smtClean="0"/>
              <a:t>Mental Addition</a:t>
            </a:r>
            <a:endParaRPr lang="en-GB" u="sng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285713" y="3251977"/>
            <a:ext cx="9144000" cy="118477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 Strategies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373503" y="1594013"/>
            <a:ext cx="337021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Number Bonds/Families</a:t>
            </a:r>
          </a:p>
          <a:p>
            <a:endParaRPr lang="en-GB" dirty="0"/>
          </a:p>
          <a:p>
            <a:r>
              <a:rPr lang="en-GB" dirty="0" err="1" smtClean="0"/>
              <a:t>e.g</a:t>
            </a:r>
            <a:r>
              <a:rPr lang="en-GB" dirty="0" smtClean="0"/>
              <a:t> 	</a:t>
            </a:r>
            <a:endParaRPr lang="en-GB" dirty="0"/>
          </a:p>
          <a:p>
            <a:pPr algn="ctr"/>
            <a:r>
              <a:rPr lang="en-GB" dirty="0" smtClean="0"/>
              <a:t>60+40</a:t>
            </a:r>
          </a:p>
          <a:p>
            <a:r>
              <a:rPr lang="en-GB" dirty="0" smtClean="0"/>
              <a:t>(so 6+4=10 therefore 60+40=100)</a:t>
            </a:r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570195" y="5576383"/>
            <a:ext cx="337021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/>
              <a:t>Keep the big number in your head and count 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43720" y="4915038"/>
            <a:ext cx="1964326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Compensating</a:t>
            </a:r>
          </a:p>
          <a:p>
            <a:endParaRPr lang="en-GB" b="1" dirty="0"/>
          </a:p>
          <a:p>
            <a:r>
              <a:rPr lang="en-GB" dirty="0" smtClean="0"/>
              <a:t>e.g. 	89+9</a:t>
            </a:r>
          </a:p>
          <a:p>
            <a:r>
              <a:rPr lang="en-GB" dirty="0" smtClean="0"/>
              <a:t>               (+1) (-1)</a:t>
            </a:r>
          </a:p>
          <a:p>
            <a:r>
              <a:rPr lang="en-GB" dirty="0"/>
              <a:t>	</a:t>
            </a:r>
            <a:r>
              <a:rPr lang="en-GB" dirty="0" smtClean="0"/>
              <a:t>90+8</a:t>
            </a:r>
          </a:p>
          <a:p>
            <a:endParaRPr lang="en-GB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875212" y="4304913"/>
            <a:ext cx="3108958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Double/Near </a:t>
            </a:r>
            <a:r>
              <a:rPr lang="en-GB" b="1" dirty="0"/>
              <a:t>D</a:t>
            </a:r>
            <a:r>
              <a:rPr lang="en-GB" b="1" dirty="0" smtClean="0"/>
              <a:t>oubles</a:t>
            </a:r>
          </a:p>
          <a:p>
            <a:endParaRPr lang="en-GB" b="1" dirty="0"/>
          </a:p>
          <a:p>
            <a:r>
              <a:rPr lang="en-GB" dirty="0" smtClean="0"/>
              <a:t>e.g. 	45+46</a:t>
            </a:r>
          </a:p>
          <a:p>
            <a:r>
              <a:rPr lang="en-GB" dirty="0" smtClean="0"/>
              <a:t>      (double 45=90 then add 1)</a:t>
            </a:r>
          </a:p>
          <a:p>
            <a:r>
              <a:rPr lang="en-GB" dirty="0"/>
              <a:t>	</a:t>
            </a:r>
            <a:endParaRPr lang="en-GB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7772400" y="1594013"/>
            <a:ext cx="4145936" cy="3399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Partitioning</a:t>
            </a:r>
          </a:p>
          <a:p>
            <a:endParaRPr lang="en-GB" b="1" dirty="0" smtClean="0"/>
          </a:p>
          <a:p>
            <a:endParaRPr lang="en-GB" b="1" dirty="0"/>
          </a:p>
          <a:p>
            <a:endParaRPr lang="en-GB" b="1" dirty="0" smtClean="0"/>
          </a:p>
          <a:p>
            <a:endParaRPr lang="en-GB" b="1" dirty="0"/>
          </a:p>
          <a:p>
            <a:endParaRPr lang="en-GB" b="1" dirty="0" smtClean="0"/>
          </a:p>
          <a:p>
            <a:endParaRPr lang="en-GB" b="1" dirty="0"/>
          </a:p>
          <a:p>
            <a:endParaRPr lang="en-GB" b="1" dirty="0" smtClean="0"/>
          </a:p>
          <a:p>
            <a:endParaRPr lang="en-GB" b="1" dirty="0"/>
          </a:p>
          <a:p>
            <a:endParaRPr lang="en-GB" b="1" dirty="0" smtClean="0"/>
          </a:p>
          <a:p>
            <a:endParaRPr lang="en-GB" b="1" dirty="0"/>
          </a:p>
          <a:p>
            <a:endParaRPr lang="en-GB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9509760" y="2223805"/>
            <a:ext cx="330708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Tens + Tens</a:t>
            </a:r>
          </a:p>
          <a:p>
            <a:pPr algn="ctr"/>
            <a:r>
              <a:rPr lang="en-GB" b="1" dirty="0" smtClean="0"/>
              <a:t>Units + Units</a:t>
            </a:r>
          </a:p>
          <a:p>
            <a:pPr algn="ctr"/>
            <a:endParaRPr lang="en-GB" b="1" dirty="0"/>
          </a:p>
          <a:p>
            <a:pPr algn="ctr"/>
            <a:r>
              <a:rPr lang="en-GB" dirty="0" smtClean="0"/>
              <a:t>32+25</a:t>
            </a:r>
          </a:p>
          <a:p>
            <a:pPr algn="ctr"/>
            <a:endParaRPr lang="en-GB" dirty="0" smtClean="0"/>
          </a:p>
          <a:p>
            <a:pPr marL="342900" indent="-342900" algn="ctr">
              <a:buAutoNum type="arabicPlain" startAt="30"/>
            </a:pPr>
            <a:r>
              <a:rPr lang="en-GB" dirty="0" smtClean="0"/>
              <a:t>2       20  5</a:t>
            </a:r>
          </a:p>
          <a:p>
            <a:pPr marL="342900" indent="-342900" algn="ctr">
              <a:buAutoNum type="arabicPlain" startAt="30"/>
            </a:pPr>
            <a:endParaRPr lang="en-GB" dirty="0" smtClean="0"/>
          </a:p>
          <a:p>
            <a:pPr marL="342900" indent="-342900" algn="ctr">
              <a:buAutoNum type="arabicPlain" startAt="50"/>
            </a:pPr>
            <a:r>
              <a:rPr lang="en-GB" dirty="0" smtClean="0"/>
              <a:t>          7</a:t>
            </a:r>
          </a:p>
          <a:p>
            <a:pPr marL="342900" indent="-342900" algn="ctr">
              <a:buAutoNum type="arabicPlain" startAt="50"/>
            </a:pPr>
            <a:endParaRPr lang="en-GB" dirty="0" smtClean="0"/>
          </a:p>
          <a:p>
            <a:pPr algn="ctr"/>
            <a:r>
              <a:rPr lang="en-GB" dirty="0" smtClean="0"/>
              <a:t>57 </a:t>
            </a:r>
          </a:p>
          <a:p>
            <a:pPr algn="ctr"/>
            <a:endParaRPr lang="en-GB" b="1" dirty="0" smtClean="0"/>
          </a:p>
          <a:p>
            <a:pPr algn="ctr"/>
            <a:endParaRPr lang="en-GB" b="1" dirty="0"/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endParaRPr lang="en-GB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636217" y="2223805"/>
            <a:ext cx="2690949" cy="203132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Tens/Units Separate</a:t>
            </a:r>
          </a:p>
          <a:p>
            <a:r>
              <a:rPr lang="en-GB" dirty="0"/>
              <a:t> </a:t>
            </a:r>
            <a:r>
              <a:rPr lang="en-GB" dirty="0" smtClean="0"/>
              <a:t>  e.g. 	</a:t>
            </a:r>
          </a:p>
          <a:p>
            <a:r>
              <a:rPr lang="en-GB" dirty="0" smtClean="0"/>
              <a:t>	32+25</a:t>
            </a:r>
          </a:p>
          <a:p>
            <a:r>
              <a:rPr lang="en-GB" dirty="0"/>
              <a:t>	</a:t>
            </a:r>
            <a:r>
              <a:rPr lang="en-GB" dirty="0" smtClean="0"/>
              <a:t>32+20=52</a:t>
            </a:r>
          </a:p>
          <a:p>
            <a:r>
              <a:rPr lang="en-GB" dirty="0"/>
              <a:t>	</a:t>
            </a:r>
            <a:r>
              <a:rPr lang="en-GB" dirty="0" smtClean="0"/>
              <a:t>add 5 units</a:t>
            </a:r>
          </a:p>
          <a:p>
            <a:r>
              <a:rPr lang="en-GB" dirty="0"/>
              <a:t>	</a:t>
            </a:r>
            <a:r>
              <a:rPr lang="en-GB" dirty="0" smtClean="0"/>
              <a:t>=57</a:t>
            </a:r>
          </a:p>
          <a:p>
            <a:endParaRPr lang="en-GB" b="1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4" name="Ink 13"/>
              <p14:cNvContentPartPr/>
              <p14:nvPr/>
            </p14:nvContentPartPr>
            <p14:xfrm>
              <a:off x="10599480" y="3857760"/>
              <a:ext cx="1125720" cy="911160"/>
            </p14:xfrm>
          </p:contentPart>
        </mc:Choice>
        <mc:Fallback xmlns="">
          <p:pic>
            <p:nvPicPr>
              <p:cNvPr id="14" name="Ink 1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90120" y="3848400"/>
                <a:ext cx="1144440" cy="92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5" name="Ink 14"/>
              <p14:cNvContentPartPr/>
              <p14:nvPr/>
            </p14:nvContentPartPr>
            <p14:xfrm>
              <a:off x="10635120" y="3321720"/>
              <a:ext cx="1081080" cy="357840"/>
            </p14:xfrm>
          </p:contentPart>
        </mc:Choice>
        <mc:Fallback xmlns="">
          <p:pic>
            <p:nvPicPr>
              <p:cNvPr id="15" name="Ink 1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625760" y="3312360"/>
                <a:ext cx="1099800" cy="376560"/>
              </a:xfrm>
              <a:prstGeom prst="rect">
                <a:avLst/>
              </a:prstGeom>
            </p:spPr>
          </p:pic>
        </mc:Fallback>
      </mc:AlternateContent>
      <p:sp>
        <p:nvSpPr>
          <p:cNvPr id="16" name="TextBox 15"/>
          <p:cNvSpPr txBox="1"/>
          <p:nvPr/>
        </p:nvSpPr>
        <p:spPr>
          <a:xfrm>
            <a:off x="261257" y="278066"/>
            <a:ext cx="3605348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Remember… mental maths should be completed without written working. 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28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u="sng" dirty="0" smtClean="0"/>
              <a:t>Written Addition Calculations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32924"/>
            <a:ext cx="7639594" cy="3730398"/>
          </a:xfrm>
        </p:spPr>
        <p:txBody>
          <a:bodyPr/>
          <a:lstStyle/>
          <a:p>
            <a:r>
              <a:rPr lang="en-GB" dirty="0" smtClean="0"/>
              <a:t>Digits should be lined up in the correct column</a:t>
            </a:r>
          </a:p>
          <a:p>
            <a:r>
              <a:rPr lang="en-GB" dirty="0" smtClean="0"/>
              <a:t>Always start by adding units (if a whole number), or the number furthest to the right when using decimals. </a:t>
            </a:r>
          </a:p>
          <a:p>
            <a:r>
              <a:rPr lang="en-GB" dirty="0" smtClean="0"/>
              <a:t>If a number needs to be carried it goes under the line of the next column. </a:t>
            </a:r>
          </a:p>
          <a:p>
            <a:r>
              <a:rPr lang="en-GB" dirty="0" smtClean="0"/>
              <a:t>Keep on adding until the vertical addition is complete.</a:t>
            </a:r>
          </a:p>
          <a:p>
            <a:endParaRPr lang="en-GB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886890" y="1107361"/>
            <a:ext cx="6215743" cy="11666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200" dirty="0" smtClean="0">
                <a:solidFill>
                  <a:srgbClr val="FF0000"/>
                </a:solidFill>
              </a:rPr>
              <a:t>These are called vertical calculations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5760" y="974411"/>
            <a:ext cx="21814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  	T  U</a:t>
            </a:r>
          </a:p>
          <a:p>
            <a:r>
              <a:rPr lang="en-GB" dirty="0"/>
              <a:t>	</a:t>
            </a:r>
            <a:r>
              <a:rPr lang="en-GB" dirty="0" smtClean="0"/>
              <a:t>2  0</a:t>
            </a:r>
          </a:p>
          <a:p>
            <a:r>
              <a:rPr lang="en-GB" dirty="0" smtClean="0"/>
              <a:t>            </a:t>
            </a:r>
            <a:r>
              <a:rPr lang="en-GB" u="sng" dirty="0" smtClean="0"/>
              <a:t>+   1  3</a:t>
            </a:r>
          </a:p>
          <a:p>
            <a:r>
              <a:rPr lang="en-GB" dirty="0"/>
              <a:t> </a:t>
            </a:r>
            <a:r>
              <a:rPr lang="en-GB" dirty="0" smtClean="0"/>
              <a:t>           _____            </a:t>
            </a:r>
            <a:endParaRPr lang="en-GB" dirty="0"/>
          </a:p>
        </p:txBody>
      </p:sp>
      <p:cxnSp>
        <p:nvCxnSpPr>
          <p:cNvPr id="9" name="Straight Arrow Connector 8"/>
          <p:cNvCxnSpPr>
            <a:stCxn id="4" idx="1"/>
          </p:cNvCxnSpPr>
          <p:nvPr/>
        </p:nvCxnSpPr>
        <p:spPr>
          <a:xfrm flipH="1" flipV="1">
            <a:off x="2011680" y="1574575"/>
            <a:ext cx="875210" cy="1161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630195" y="2838045"/>
            <a:ext cx="21814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  	</a:t>
            </a:r>
          </a:p>
          <a:p>
            <a:r>
              <a:rPr lang="en-GB" dirty="0"/>
              <a:t>	1</a:t>
            </a:r>
            <a:r>
              <a:rPr lang="en-GB" dirty="0" smtClean="0"/>
              <a:t> . 7 9 </a:t>
            </a:r>
          </a:p>
          <a:p>
            <a:r>
              <a:rPr lang="en-GB" dirty="0" smtClean="0"/>
              <a:t>            </a:t>
            </a:r>
            <a:r>
              <a:rPr lang="en-GB" u="sng" dirty="0" smtClean="0"/>
              <a:t>+   3 . 6  4</a:t>
            </a:r>
          </a:p>
          <a:p>
            <a:r>
              <a:rPr lang="en-GB" dirty="0"/>
              <a:t> </a:t>
            </a:r>
            <a:r>
              <a:rPr lang="en-GB" dirty="0" smtClean="0"/>
              <a:t>           ________            </a:t>
            </a:r>
            <a:endParaRPr lang="en-GB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10228217" y="2274015"/>
            <a:ext cx="339634" cy="83494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228217" y="1904683"/>
            <a:ext cx="1541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Start here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8630194" y="3852594"/>
            <a:ext cx="218149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  	</a:t>
            </a:r>
          </a:p>
          <a:p>
            <a:r>
              <a:rPr lang="en-GB" dirty="0"/>
              <a:t>	4</a:t>
            </a:r>
            <a:r>
              <a:rPr lang="en-GB" dirty="0" smtClean="0"/>
              <a:t> </a:t>
            </a:r>
            <a:r>
              <a:rPr lang="en-GB" dirty="0"/>
              <a:t>6</a:t>
            </a:r>
            <a:r>
              <a:rPr lang="en-GB" dirty="0" smtClean="0"/>
              <a:t> </a:t>
            </a:r>
            <a:r>
              <a:rPr lang="en-GB" dirty="0"/>
              <a:t>6</a:t>
            </a:r>
            <a:r>
              <a:rPr lang="en-GB" dirty="0" smtClean="0"/>
              <a:t> </a:t>
            </a:r>
          </a:p>
          <a:p>
            <a:r>
              <a:rPr lang="en-GB" dirty="0" smtClean="0"/>
              <a:t>            </a:t>
            </a:r>
            <a:r>
              <a:rPr lang="en-GB" u="sng" dirty="0" smtClean="0"/>
              <a:t>+   3 2 6</a:t>
            </a:r>
          </a:p>
          <a:p>
            <a:r>
              <a:rPr lang="en-GB" dirty="0"/>
              <a:t> </a:t>
            </a:r>
            <a:r>
              <a:rPr lang="en-GB" dirty="0" smtClean="0"/>
              <a:t>           _____</a:t>
            </a:r>
            <a:r>
              <a:rPr lang="en-GB" u="sng" dirty="0" smtClean="0"/>
              <a:t> 2</a:t>
            </a:r>
          </a:p>
          <a:p>
            <a:r>
              <a:rPr lang="en-GB" dirty="0" smtClean="0"/>
              <a:t>                     1            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4119154" y="5329922"/>
            <a:ext cx="218149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  	</a:t>
            </a:r>
          </a:p>
          <a:p>
            <a:r>
              <a:rPr lang="en-GB" dirty="0"/>
              <a:t>	</a:t>
            </a:r>
            <a:r>
              <a:rPr lang="en-GB" dirty="0" smtClean="0"/>
              <a:t>3 </a:t>
            </a:r>
            <a:r>
              <a:rPr lang="en-GB" dirty="0"/>
              <a:t>6</a:t>
            </a:r>
            <a:r>
              <a:rPr lang="en-GB" dirty="0" smtClean="0"/>
              <a:t> 4 </a:t>
            </a:r>
          </a:p>
          <a:p>
            <a:r>
              <a:rPr lang="en-GB" dirty="0" smtClean="0"/>
              <a:t>            </a:t>
            </a:r>
            <a:r>
              <a:rPr lang="en-GB" u="sng" dirty="0" smtClean="0"/>
              <a:t>+   8 </a:t>
            </a:r>
            <a:r>
              <a:rPr lang="en-GB" u="sng" dirty="0"/>
              <a:t>7</a:t>
            </a:r>
            <a:r>
              <a:rPr lang="en-GB" u="sng" dirty="0" smtClean="0"/>
              <a:t> </a:t>
            </a:r>
            <a:r>
              <a:rPr lang="en-GB" u="sng" dirty="0"/>
              <a:t>9</a:t>
            </a:r>
            <a:endParaRPr lang="en-GB" u="sng" dirty="0" smtClean="0"/>
          </a:p>
          <a:p>
            <a:r>
              <a:rPr lang="en-GB" dirty="0"/>
              <a:t> </a:t>
            </a:r>
            <a:r>
              <a:rPr lang="en-GB" dirty="0" smtClean="0"/>
              <a:t>           _</a:t>
            </a:r>
            <a:r>
              <a:rPr lang="en-GB" u="sng" dirty="0" smtClean="0"/>
              <a:t>1 2 4 3</a:t>
            </a:r>
          </a:p>
          <a:p>
            <a:r>
              <a:rPr lang="en-GB" dirty="0" smtClean="0"/>
              <a:t>                 1 1            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6614160" y="5329922"/>
            <a:ext cx="218149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  	</a:t>
            </a:r>
          </a:p>
          <a:p>
            <a:r>
              <a:rPr lang="en-GB" dirty="0"/>
              <a:t>	</a:t>
            </a:r>
            <a:r>
              <a:rPr lang="en-GB" dirty="0" smtClean="0"/>
              <a:t>3 </a:t>
            </a:r>
            <a:r>
              <a:rPr lang="en-GB" dirty="0"/>
              <a:t>6</a:t>
            </a:r>
            <a:r>
              <a:rPr lang="en-GB" dirty="0" smtClean="0"/>
              <a:t> 4 </a:t>
            </a:r>
          </a:p>
          <a:p>
            <a:r>
              <a:rPr lang="en-GB" dirty="0" smtClean="0"/>
              <a:t>            </a:t>
            </a:r>
            <a:r>
              <a:rPr lang="en-GB" u="sng" dirty="0" smtClean="0"/>
              <a:t>+   8 </a:t>
            </a:r>
            <a:r>
              <a:rPr lang="en-GB" u="sng" dirty="0"/>
              <a:t>7</a:t>
            </a:r>
            <a:r>
              <a:rPr lang="en-GB" u="sng" dirty="0" smtClean="0"/>
              <a:t> </a:t>
            </a:r>
            <a:r>
              <a:rPr lang="en-GB" u="sng" dirty="0"/>
              <a:t>9</a:t>
            </a:r>
            <a:endParaRPr lang="en-GB" u="sng" dirty="0" smtClean="0"/>
          </a:p>
          <a:p>
            <a:r>
              <a:rPr lang="en-GB" dirty="0"/>
              <a:t> </a:t>
            </a:r>
            <a:r>
              <a:rPr lang="en-GB" dirty="0" smtClean="0"/>
              <a:t>           __</a:t>
            </a:r>
            <a:r>
              <a:rPr lang="en-GB" u="sng" dirty="0" smtClean="0"/>
              <a:t> 2 4 </a:t>
            </a:r>
            <a:r>
              <a:rPr lang="en-GB" u="sng" dirty="0"/>
              <a:t>3</a:t>
            </a:r>
            <a:endParaRPr lang="en-GB" u="sng" dirty="0" smtClean="0"/>
          </a:p>
          <a:p>
            <a:r>
              <a:rPr lang="en-GB" dirty="0" smtClean="0"/>
              <a:t>              1 1 1       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541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u="sng" dirty="0" smtClean="0"/>
              <a:t>Common Mistakes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6203" y="1690688"/>
            <a:ext cx="7639594" cy="3730398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Putting numbers in the wrong column</a:t>
            </a:r>
          </a:p>
          <a:p>
            <a:r>
              <a:rPr lang="en-GB" dirty="0" smtClean="0"/>
              <a:t>Putting the decimal point in the wrong place</a:t>
            </a:r>
          </a:p>
          <a:p>
            <a:r>
              <a:rPr lang="en-GB" dirty="0" smtClean="0"/>
              <a:t>Forgetting to write the number they have carried</a:t>
            </a:r>
          </a:p>
          <a:p>
            <a:r>
              <a:rPr lang="en-GB" dirty="0" smtClean="0"/>
              <a:t>Forgetting to add the number that has been carried</a:t>
            </a:r>
          </a:p>
          <a:p>
            <a:r>
              <a:rPr lang="en-GB" dirty="0" smtClean="0"/>
              <a:t>Putting the number carried into the wrong column</a:t>
            </a:r>
          </a:p>
          <a:p>
            <a:r>
              <a:rPr lang="en-GB" dirty="0" smtClean="0"/>
              <a:t>Counting on from the wrong number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690949" y="6021977"/>
            <a:ext cx="6622868" cy="13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690949" y="6126480"/>
            <a:ext cx="6831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	2	3	4	5	6	7	8</a:t>
            </a:r>
            <a:endParaRPr lang="en-GB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8" name="Ink 17"/>
              <p14:cNvContentPartPr/>
              <p14:nvPr/>
            </p14:nvContentPartPr>
            <p14:xfrm>
              <a:off x="6494400" y="5270400"/>
              <a:ext cx="2783160" cy="691200"/>
            </p14:xfrm>
          </p:contentPart>
        </mc:Choice>
        <mc:Fallback xmlns="">
          <p:pic>
            <p:nvPicPr>
              <p:cNvPr id="18" name="Ink 17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85040" y="5261040"/>
                <a:ext cx="2801880" cy="709920"/>
              </a:xfrm>
              <a:prstGeom prst="rect">
                <a:avLst/>
              </a:prstGeom>
            </p:spPr>
          </p:pic>
        </mc:Fallback>
      </mc:AlternateContent>
      <p:sp>
        <p:nvSpPr>
          <p:cNvPr id="19" name="TextBox 18"/>
          <p:cNvSpPr txBox="1"/>
          <p:nvPr/>
        </p:nvSpPr>
        <p:spPr>
          <a:xfrm>
            <a:off x="3749040" y="5270400"/>
            <a:ext cx="1685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5 + 3</a:t>
            </a:r>
            <a:endParaRPr lang="en-GB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0" name="Ink 19"/>
              <p14:cNvContentPartPr/>
              <p14:nvPr/>
            </p14:nvContentPartPr>
            <p14:xfrm>
              <a:off x="9758520" y="4265640"/>
              <a:ext cx="1026360" cy="1573560"/>
            </p14:xfrm>
          </p:contentPart>
        </mc:Choice>
        <mc:Fallback xmlns="">
          <p:pic>
            <p:nvPicPr>
              <p:cNvPr id="20" name="Ink 19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749160" y="4256280"/>
                <a:ext cx="1045080" cy="1592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8447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388" y="69033"/>
            <a:ext cx="10515600" cy="1325563"/>
          </a:xfrm>
        </p:spPr>
        <p:txBody>
          <a:bodyPr/>
          <a:lstStyle/>
          <a:p>
            <a:pPr algn="ctr"/>
            <a:r>
              <a:rPr lang="en-GB" u="sng" dirty="0" smtClean="0"/>
              <a:t>Adding Fractions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39" y="1233488"/>
            <a:ext cx="7350035" cy="512812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Find the lowest common denominator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Convert fractions into equivalent fractions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If there are whole numbers, add them first before adding the fractions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Only add the numerator (number on top).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If you have made improper fraction divide the top number by the bottom number to make a mixed number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If there are still 2 whole numbers, add them together. 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REMEMBER TO SIMPLIFY!! and SHOW YOUR WORKING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035834" y="1124631"/>
            <a:ext cx="4339046" cy="37303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b="1" u="sng" dirty="0" smtClean="0">
                <a:solidFill>
                  <a:srgbClr val="FF0000"/>
                </a:solidFill>
              </a:rPr>
              <a:t>Common Errors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1200" dirty="0"/>
          </a:p>
          <a:p>
            <a:r>
              <a:rPr lang="en-GB" sz="2400" dirty="0" smtClean="0">
                <a:solidFill>
                  <a:srgbClr val="FF0000"/>
                </a:solidFill>
              </a:rPr>
              <a:t>Choosing wrong denominator</a:t>
            </a:r>
          </a:p>
          <a:p>
            <a:r>
              <a:rPr lang="en-GB" sz="2400" dirty="0" smtClean="0">
                <a:solidFill>
                  <a:srgbClr val="FF0000"/>
                </a:solidFill>
              </a:rPr>
              <a:t>Adding the denominator</a:t>
            </a:r>
          </a:p>
          <a:p>
            <a:r>
              <a:rPr lang="en-GB" sz="2400" dirty="0" smtClean="0">
                <a:solidFill>
                  <a:srgbClr val="FF0000"/>
                </a:solidFill>
              </a:rPr>
              <a:t>Forgetting to simplify</a:t>
            </a:r>
          </a:p>
          <a:p>
            <a:r>
              <a:rPr lang="en-GB" sz="2400" dirty="0" smtClean="0">
                <a:solidFill>
                  <a:srgbClr val="FF0000"/>
                </a:solidFill>
              </a:rPr>
              <a:t>Forgetting to add whole numbers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77315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0004" y="931817"/>
            <a:ext cx="2492830" cy="56630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Hard</a:t>
            </a:r>
            <a:endParaRPr lang="en-GB" dirty="0" smtClean="0"/>
          </a:p>
          <a:p>
            <a:r>
              <a:rPr lang="en-GB" sz="2400" dirty="0" smtClean="0"/>
              <a:t>          </a:t>
            </a:r>
            <a:r>
              <a:rPr lang="en-GB" sz="3200" dirty="0" smtClean="0"/>
              <a:t>3</a:t>
            </a:r>
            <a:r>
              <a:rPr lang="en-GB" sz="2000" dirty="0" smtClean="0"/>
              <a:t> </a:t>
            </a:r>
            <a:r>
              <a:rPr lang="en-GB" sz="2000" u="sng" dirty="0" smtClean="0"/>
              <a:t>2</a:t>
            </a:r>
            <a:r>
              <a:rPr lang="en-GB" sz="2000" dirty="0" smtClean="0"/>
              <a:t>    + </a:t>
            </a:r>
            <a:r>
              <a:rPr lang="en-GB" sz="3200" dirty="0" smtClean="0"/>
              <a:t>4</a:t>
            </a:r>
            <a:r>
              <a:rPr lang="en-GB" sz="2000" dirty="0" smtClean="0"/>
              <a:t> </a:t>
            </a:r>
            <a:r>
              <a:rPr lang="en-GB" sz="2000" u="sng" dirty="0" smtClean="0"/>
              <a:t>5</a:t>
            </a:r>
          </a:p>
          <a:p>
            <a:r>
              <a:rPr lang="en-GB" sz="2000" dirty="0" smtClean="0"/>
              <a:t>                 3           9</a:t>
            </a:r>
          </a:p>
          <a:p>
            <a:endParaRPr lang="en-GB" sz="2000" dirty="0" smtClean="0"/>
          </a:p>
          <a:p>
            <a:r>
              <a:rPr lang="en-GB" sz="2000" dirty="0"/>
              <a:t> </a:t>
            </a:r>
            <a:r>
              <a:rPr lang="en-GB" sz="2000" dirty="0" smtClean="0"/>
              <a:t>          </a:t>
            </a:r>
            <a:r>
              <a:rPr lang="en-GB" sz="3600" dirty="0" smtClean="0"/>
              <a:t>7</a:t>
            </a:r>
            <a:r>
              <a:rPr lang="en-GB" sz="2000" dirty="0" smtClean="0"/>
              <a:t> </a:t>
            </a:r>
            <a:r>
              <a:rPr lang="en-GB" sz="2000" u="sng" dirty="0" smtClean="0"/>
              <a:t>6</a:t>
            </a:r>
            <a:r>
              <a:rPr lang="en-GB" sz="2000" dirty="0" smtClean="0"/>
              <a:t>     +    </a:t>
            </a:r>
            <a:r>
              <a:rPr lang="en-GB" sz="2000" u="sng" dirty="0" smtClean="0"/>
              <a:t>5</a:t>
            </a:r>
          </a:p>
          <a:p>
            <a:r>
              <a:rPr lang="en-GB" sz="2000" dirty="0" smtClean="0"/>
              <a:t>                9           9</a:t>
            </a:r>
          </a:p>
          <a:p>
            <a:endParaRPr lang="en-GB" sz="2000" dirty="0"/>
          </a:p>
          <a:p>
            <a:r>
              <a:rPr lang="en-GB" sz="2000" dirty="0" smtClean="0"/>
              <a:t>                </a:t>
            </a:r>
            <a:r>
              <a:rPr lang="en-GB" sz="3600" dirty="0" smtClean="0"/>
              <a:t> 7 </a:t>
            </a:r>
            <a:r>
              <a:rPr lang="en-GB" sz="2000" u="sng" dirty="0" smtClean="0"/>
              <a:t>11</a:t>
            </a:r>
          </a:p>
          <a:p>
            <a:r>
              <a:rPr lang="en-GB" sz="2000" dirty="0"/>
              <a:t> </a:t>
            </a:r>
            <a:r>
              <a:rPr lang="en-GB" sz="2000" dirty="0" smtClean="0"/>
              <a:t>                        9</a:t>
            </a:r>
          </a:p>
          <a:p>
            <a:r>
              <a:rPr lang="en-GB" sz="2000" dirty="0" smtClean="0"/>
              <a:t>	</a:t>
            </a:r>
          </a:p>
          <a:p>
            <a:r>
              <a:rPr lang="en-GB" sz="2000" dirty="0" smtClean="0"/>
              <a:t>              </a:t>
            </a:r>
            <a:r>
              <a:rPr lang="en-GB" sz="2800" dirty="0" smtClean="0"/>
              <a:t>7 + 1 </a:t>
            </a:r>
            <a:r>
              <a:rPr lang="en-GB" sz="2000" u="sng" dirty="0" smtClean="0"/>
              <a:t>2</a:t>
            </a:r>
          </a:p>
          <a:p>
            <a:r>
              <a:rPr lang="en-GB" sz="2000" dirty="0"/>
              <a:t> </a:t>
            </a:r>
            <a:r>
              <a:rPr lang="en-GB" sz="2000" dirty="0" smtClean="0"/>
              <a:t>                           9</a:t>
            </a:r>
          </a:p>
          <a:p>
            <a:endParaRPr lang="en-GB" sz="2000" dirty="0"/>
          </a:p>
          <a:p>
            <a:r>
              <a:rPr lang="en-GB" sz="2000" dirty="0" smtClean="0"/>
              <a:t>                 </a:t>
            </a:r>
            <a:r>
              <a:rPr lang="en-GB" sz="3200" dirty="0" smtClean="0"/>
              <a:t>8</a:t>
            </a:r>
            <a:r>
              <a:rPr lang="en-GB" sz="2000" dirty="0" smtClean="0"/>
              <a:t> </a:t>
            </a:r>
            <a:r>
              <a:rPr lang="en-GB" sz="2000" u="sng" dirty="0" smtClean="0"/>
              <a:t>2</a:t>
            </a:r>
            <a:endParaRPr lang="en-GB" sz="2000" u="sng" dirty="0"/>
          </a:p>
          <a:p>
            <a:r>
              <a:rPr lang="en-GB" sz="2000" dirty="0" smtClean="0"/>
              <a:t>                      9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77388" y="69033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u="sng" smtClean="0"/>
              <a:t>Adding Fractions</a:t>
            </a:r>
            <a:endParaRPr lang="en-GB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4400004" y="931816"/>
            <a:ext cx="2492830" cy="52014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C000"/>
                </a:solidFill>
              </a:rPr>
              <a:t>Medium</a:t>
            </a:r>
          </a:p>
          <a:p>
            <a:pPr algn="ctr"/>
            <a:endParaRPr lang="en-GB" dirty="0" smtClean="0">
              <a:solidFill>
                <a:srgbClr val="FFC000"/>
              </a:solidFill>
            </a:endParaRPr>
          </a:p>
          <a:p>
            <a:r>
              <a:rPr lang="en-GB" sz="2800" dirty="0" smtClean="0"/>
              <a:t>        </a:t>
            </a:r>
            <a:r>
              <a:rPr lang="en-GB" sz="2400" dirty="0" smtClean="0"/>
              <a:t> </a:t>
            </a:r>
            <a:r>
              <a:rPr lang="en-GB" sz="2400" u="sng" dirty="0"/>
              <a:t>3</a:t>
            </a:r>
            <a:r>
              <a:rPr lang="en-GB" sz="2400" dirty="0" smtClean="0"/>
              <a:t>    +  </a:t>
            </a:r>
            <a:r>
              <a:rPr lang="en-GB" sz="2400" u="sng" dirty="0"/>
              <a:t>4</a:t>
            </a:r>
            <a:endParaRPr lang="en-GB" sz="2400" u="sng" dirty="0" smtClean="0"/>
          </a:p>
          <a:p>
            <a:r>
              <a:rPr lang="en-GB" sz="2400" dirty="0" smtClean="0"/>
              <a:t>           4        5</a:t>
            </a:r>
          </a:p>
          <a:p>
            <a:endParaRPr lang="en-GB" sz="2400" dirty="0" smtClean="0"/>
          </a:p>
          <a:p>
            <a:r>
              <a:rPr lang="en-GB" sz="2400" dirty="0"/>
              <a:t> </a:t>
            </a:r>
            <a:r>
              <a:rPr lang="en-GB" sz="2400" dirty="0" smtClean="0"/>
              <a:t>       </a:t>
            </a:r>
            <a:r>
              <a:rPr lang="en-GB" sz="2400" u="sng" dirty="0" smtClean="0"/>
              <a:t>15</a:t>
            </a:r>
            <a:r>
              <a:rPr lang="en-GB" sz="2400" dirty="0" smtClean="0"/>
              <a:t>    +    </a:t>
            </a:r>
            <a:r>
              <a:rPr lang="en-GB" sz="2400" u="sng" dirty="0" smtClean="0"/>
              <a:t>16</a:t>
            </a:r>
          </a:p>
          <a:p>
            <a:r>
              <a:rPr lang="en-GB" sz="2400" dirty="0" smtClean="0"/>
              <a:t>        20          20</a:t>
            </a:r>
          </a:p>
          <a:p>
            <a:endParaRPr lang="en-GB" sz="2400" dirty="0"/>
          </a:p>
          <a:p>
            <a:r>
              <a:rPr lang="en-GB" sz="2400" dirty="0" smtClean="0"/>
              <a:t>                </a:t>
            </a:r>
            <a:r>
              <a:rPr lang="en-GB" sz="2400" u="sng" dirty="0" smtClean="0"/>
              <a:t>31</a:t>
            </a:r>
          </a:p>
          <a:p>
            <a:r>
              <a:rPr lang="en-GB" sz="2400" dirty="0"/>
              <a:t> </a:t>
            </a:r>
            <a:r>
              <a:rPr lang="en-GB" sz="2400" dirty="0" smtClean="0"/>
              <a:t>               20</a:t>
            </a:r>
          </a:p>
          <a:p>
            <a:r>
              <a:rPr lang="en-GB" sz="2400" dirty="0" smtClean="0"/>
              <a:t>	</a:t>
            </a:r>
          </a:p>
          <a:p>
            <a:r>
              <a:rPr lang="en-GB" sz="2400" dirty="0" smtClean="0"/>
              <a:t>              </a:t>
            </a:r>
            <a:r>
              <a:rPr lang="en-GB" sz="3200" dirty="0" smtClean="0"/>
              <a:t>1 </a:t>
            </a:r>
            <a:r>
              <a:rPr lang="en-GB" sz="2400" u="sng" dirty="0" smtClean="0"/>
              <a:t>11</a:t>
            </a:r>
          </a:p>
          <a:p>
            <a:r>
              <a:rPr lang="en-GB" sz="2400" dirty="0"/>
              <a:t> </a:t>
            </a:r>
            <a:r>
              <a:rPr lang="en-GB" sz="2400" dirty="0" smtClean="0"/>
              <a:t>                  20</a:t>
            </a:r>
          </a:p>
          <a:p>
            <a:endParaRPr lang="en-GB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7922619" y="931816"/>
            <a:ext cx="2854237" cy="53860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B050"/>
                </a:solidFill>
              </a:rPr>
              <a:t>Easy</a:t>
            </a:r>
          </a:p>
          <a:p>
            <a:pPr algn="ctr"/>
            <a:endParaRPr lang="en-GB" dirty="0" smtClean="0">
              <a:solidFill>
                <a:srgbClr val="FFC000"/>
              </a:solidFill>
            </a:endParaRPr>
          </a:p>
          <a:p>
            <a:r>
              <a:rPr lang="en-GB" sz="3600" dirty="0" smtClean="0"/>
              <a:t>       </a:t>
            </a:r>
            <a:r>
              <a:rPr lang="en-GB" sz="3200" dirty="0" smtClean="0"/>
              <a:t> </a:t>
            </a:r>
            <a:r>
              <a:rPr lang="en-GB" sz="3200" u="sng" dirty="0" smtClean="0"/>
              <a:t>1</a:t>
            </a:r>
            <a:r>
              <a:rPr lang="en-GB" sz="3200" dirty="0" smtClean="0"/>
              <a:t>   +   </a:t>
            </a:r>
            <a:r>
              <a:rPr lang="en-GB" sz="3200" u="sng" dirty="0" smtClean="0"/>
              <a:t>1</a:t>
            </a:r>
          </a:p>
          <a:p>
            <a:r>
              <a:rPr lang="en-GB" sz="3200" dirty="0" smtClean="0"/>
              <a:t>         4        8</a:t>
            </a:r>
          </a:p>
          <a:p>
            <a:endParaRPr lang="en-GB" sz="3200" dirty="0" smtClean="0"/>
          </a:p>
          <a:p>
            <a:r>
              <a:rPr lang="en-GB" sz="3200" dirty="0"/>
              <a:t> </a:t>
            </a:r>
            <a:r>
              <a:rPr lang="en-GB" sz="3200" dirty="0" smtClean="0"/>
              <a:t>        </a:t>
            </a:r>
            <a:r>
              <a:rPr lang="en-GB" sz="3200" u="sng" dirty="0"/>
              <a:t>2</a:t>
            </a:r>
            <a:r>
              <a:rPr lang="en-GB" sz="3200" dirty="0" smtClean="0"/>
              <a:t>   +   </a:t>
            </a:r>
            <a:r>
              <a:rPr lang="en-GB" sz="3200" u="sng" dirty="0" smtClean="0"/>
              <a:t>1</a:t>
            </a:r>
          </a:p>
          <a:p>
            <a:r>
              <a:rPr lang="en-GB" sz="3200" dirty="0" smtClean="0"/>
              <a:t>         8        8</a:t>
            </a:r>
          </a:p>
          <a:p>
            <a:endParaRPr lang="en-GB" sz="3200" dirty="0"/>
          </a:p>
          <a:p>
            <a:r>
              <a:rPr lang="en-GB" sz="3200" dirty="0" smtClean="0"/>
              <a:t>               </a:t>
            </a:r>
            <a:r>
              <a:rPr lang="en-GB" sz="3200" u="sng" dirty="0"/>
              <a:t>3</a:t>
            </a:r>
            <a:endParaRPr lang="en-GB" sz="3200" u="sng" dirty="0" smtClean="0"/>
          </a:p>
          <a:p>
            <a:r>
              <a:rPr lang="en-GB" sz="3200" dirty="0"/>
              <a:t> </a:t>
            </a:r>
            <a:r>
              <a:rPr lang="en-GB" sz="3200" dirty="0" smtClean="0"/>
              <a:t>              8</a:t>
            </a:r>
          </a:p>
          <a:p>
            <a:r>
              <a:rPr lang="en-GB" sz="2400" dirty="0" smtClean="0"/>
              <a:t>	</a:t>
            </a:r>
          </a:p>
          <a:p>
            <a:r>
              <a:rPr lang="en-GB" sz="2400" dirty="0" smtClean="0"/>
              <a:t>             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9152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u="sng" dirty="0" smtClean="0"/>
              <a:t>Adding Negative Numbers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769" y="2488755"/>
            <a:ext cx="3902528" cy="2227988"/>
          </a:xfrm>
        </p:spPr>
        <p:txBody>
          <a:bodyPr>
            <a:normAutofit/>
          </a:bodyPr>
          <a:lstStyle/>
          <a:p>
            <a:r>
              <a:rPr lang="en-GB" sz="2000" dirty="0" smtClean="0"/>
              <a:t>When you add a negative you treat it as a subtraction</a:t>
            </a:r>
          </a:p>
          <a:p>
            <a:r>
              <a:rPr lang="en-GB" sz="2000" dirty="0" smtClean="0"/>
              <a:t>When working with negative numbers, encourage children to think of a thermometer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561704" y="4620662"/>
            <a:ext cx="185492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B050"/>
                </a:solidFill>
              </a:rPr>
              <a:t>Easy</a:t>
            </a:r>
          </a:p>
          <a:p>
            <a:pPr algn="ctr"/>
            <a:endParaRPr lang="en-GB" b="1" dirty="0" smtClean="0">
              <a:solidFill>
                <a:srgbClr val="00B050"/>
              </a:solidFill>
            </a:endParaRPr>
          </a:p>
          <a:p>
            <a:r>
              <a:rPr lang="en-GB" dirty="0" smtClean="0"/>
              <a:t>10 + (-3) = 7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227909" y="1760641"/>
            <a:ext cx="9548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-5	-4	-3	-2	-1	0	1	2	3	4	5	</a:t>
            </a:r>
            <a:endParaRPr lang="en-GB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1227909" y="1652642"/>
            <a:ext cx="9392194" cy="165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660468" y="4620662"/>
            <a:ext cx="168510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accent2"/>
                </a:solidFill>
              </a:rPr>
              <a:t>Medium</a:t>
            </a:r>
          </a:p>
          <a:p>
            <a:endParaRPr lang="en-GB" dirty="0" smtClean="0"/>
          </a:p>
          <a:p>
            <a:r>
              <a:rPr lang="en-GB" dirty="0"/>
              <a:t>4</a:t>
            </a:r>
            <a:r>
              <a:rPr lang="en-GB" dirty="0" smtClean="0"/>
              <a:t> + (-6) = -2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4589416" y="4620662"/>
            <a:ext cx="168510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Hard</a:t>
            </a:r>
          </a:p>
          <a:p>
            <a:endParaRPr lang="en-GB" dirty="0" smtClean="0"/>
          </a:p>
          <a:p>
            <a:r>
              <a:rPr lang="en-GB" dirty="0" smtClean="0"/>
              <a:t>-6 + (-5) = -11</a:t>
            </a:r>
            <a:endParaRPr lang="en-GB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838200" y="5944299"/>
            <a:ext cx="3902528" cy="2227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GB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GB" dirty="0" smtClean="0"/>
          </a:p>
          <a:p>
            <a:endParaRPr lang="en-GB" dirty="0" smtClean="0"/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1370512" y="5944299"/>
            <a:ext cx="4270330" cy="6073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 smtClean="0"/>
              <a:t>=&gt; Remember to move away from ‘0’</a:t>
            </a:r>
          </a:p>
          <a:p>
            <a:endParaRPr lang="en-GB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GB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GB" dirty="0" smtClean="0"/>
          </a:p>
          <a:p>
            <a:endParaRPr lang="en-GB" dirty="0" smtClean="0"/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7148105" y="2176543"/>
            <a:ext cx="3573780" cy="39496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 smtClean="0"/>
              <a:t>Children should have a secure understanding of previous work</a:t>
            </a:r>
          </a:p>
          <a:p>
            <a:r>
              <a:rPr lang="en-GB" sz="2000" dirty="0" smtClean="0"/>
              <a:t>Extension </a:t>
            </a:r>
          </a:p>
          <a:p>
            <a:pPr marL="0" indent="0">
              <a:buNone/>
            </a:pPr>
            <a:endParaRPr lang="en-GB" sz="1050" dirty="0" smtClean="0"/>
          </a:p>
          <a:p>
            <a:pPr marL="0" indent="0">
              <a:buNone/>
            </a:pPr>
            <a:r>
              <a:rPr lang="en-GB" sz="2400" dirty="0" smtClean="0"/>
              <a:t>-24 + (-16)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GB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GB" sz="105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400" dirty="0" smtClean="0"/>
              <a:t>-254 + (-132)</a:t>
            </a:r>
          </a:p>
          <a:p>
            <a:endParaRPr lang="en-GB" dirty="0" smtClean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10721885" y="2651761"/>
            <a:ext cx="796834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3" name="Content Placeholder 2"/>
          <p:cNvSpPr txBox="1">
            <a:spLocks/>
          </p:cNvSpPr>
          <p:nvPr/>
        </p:nvSpPr>
        <p:spPr>
          <a:xfrm>
            <a:off x="9010241" y="2945176"/>
            <a:ext cx="886913" cy="15962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dirty="0" smtClean="0"/>
              <a:t>   24</a:t>
            </a:r>
          </a:p>
          <a:p>
            <a:pPr marL="0" indent="0">
              <a:buNone/>
            </a:pPr>
            <a:r>
              <a:rPr lang="en-GB" sz="2400" u="sng" dirty="0" smtClean="0"/>
              <a:t>+ 16</a:t>
            </a:r>
          </a:p>
          <a:p>
            <a:pPr marL="0" indent="0">
              <a:buNone/>
            </a:pPr>
            <a:r>
              <a:rPr lang="en-GB" sz="2400" u="sng" dirty="0" smtClean="0"/>
              <a:t>  -40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GB" dirty="0" smtClean="0"/>
          </a:p>
          <a:p>
            <a:endParaRPr lang="en-GB" dirty="0" smtClean="0"/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8955269" y="4541444"/>
            <a:ext cx="886913" cy="15962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 smtClean="0"/>
              <a:t>   </a:t>
            </a:r>
            <a:r>
              <a:rPr lang="en-GB" sz="2400" dirty="0" smtClean="0"/>
              <a:t>254</a:t>
            </a:r>
          </a:p>
          <a:p>
            <a:pPr marL="0" indent="0">
              <a:buNone/>
            </a:pPr>
            <a:r>
              <a:rPr lang="en-GB" sz="2400" u="sng" dirty="0" smtClean="0"/>
              <a:t>+ 132</a:t>
            </a:r>
          </a:p>
          <a:p>
            <a:pPr marL="0" indent="0">
              <a:buNone/>
            </a:pPr>
            <a:r>
              <a:rPr lang="en-GB" sz="2400" u="sng" dirty="0" smtClean="0"/>
              <a:t>  -386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GB" dirty="0" smtClean="0"/>
          </a:p>
          <a:p>
            <a:endParaRPr lang="en-GB" dirty="0" smtClean="0"/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6979987" y="5944299"/>
            <a:ext cx="5081043" cy="65905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 smtClean="0"/>
              <a:t>When working with bigger negative number treat as an addition, adding the negative at the end. </a:t>
            </a:r>
            <a:endParaRPr lang="en-GB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GB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5714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464</Words>
  <Application>Microsoft Office PowerPoint</Application>
  <PresentationFormat>Widescreen</PresentationFormat>
  <Paragraphs>193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Language of Addition</vt:lpstr>
      <vt:lpstr> Mental Addition</vt:lpstr>
      <vt:lpstr>Written Addition Calculations</vt:lpstr>
      <vt:lpstr>Common Mistakes</vt:lpstr>
      <vt:lpstr>Adding Fractions</vt:lpstr>
      <vt:lpstr>PowerPoint Presentation</vt:lpstr>
      <vt:lpstr>Adding Negative Numbers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 of Addition</dc:title>
  <dc:creator>beattsk60</dc:creator>
  <cp:lastModifiedBy>watsons60</cp:lastModifiedBy>
  <cp:revision>21</cp:revision>
  <dcterms:created xsi:type="dcterms:W3CDTF">2018-11-28T15:58:40Z</dcterms:created>
  <dcterms:modified xsi:type="dcterms:W3CDTF">2019-09-04T15:10:33Z</dcterms:modified>
</cp:coreProperties>
</file>